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5" r:id="rId13"/>
    <p:sldId id="266" r:id="rId14"/>
    <p:sldId id="267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B35"/>
    <a:srgbClr val="B6793C"/>
    <a:srgbClr val="996633"/>
    <a:srgbClr val="4C4208"/>
    <a:srgbClr val="948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2/2/2020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15FE949-9A8D-44F2-92E5-32D7FFB8772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2/2/2020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D895730-D07F-488A-AD8E-E01EEB8C5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060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D0CF32-D5E5-4EB8-BAF1-B13D68B4235B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73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9188-3330-4B40-905B-51F3D494499D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7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0334-02B3-4AF2-9013-742E02A097C8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0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4DCB-E774-4D4F-9D2A-393493682AAE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15C04A-1E4A-4CDA-AE18-9C9AF5F56804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59674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000-DF06-4DDD-8621-88081823AD69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7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FF8D-ADA8-47F5-A891-074BACE6AA0C}" type="datetime1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28CF-6DA4-4260-862D-6683F8CD5358}" type="datetime1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ED00-1CC4-4B41-A495-9678CCB40A59}" type="datetime1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4C6868E-7012-49DC-9155-FA35170F1DAD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23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29BF3ED4-308B-495D-B2D0-581644108EDB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036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F25928-D79B-4753-982F-91D4CC50B9D4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851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786" y="2210969"/>
            <a:ext cx="7738814" cy="2169825"/>
          </a:xfrm>
        </p:spPr>
        <p:txBody>
          <a:bodyPr>
            <a:spAutoFit/>
          </a:bodyPr>
          <a:lstStyle/>
          <a:p>
            <a:r>
              <a:rPr lang="en-US" dirty="0"/>
              <a:t>“Go Make Disciples”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523220"/>
          </a:xfrm>
        </p:spPr>
        <p:txBody>
          <a:bodyPr>
            <a:spAutoFit/>
          </a:bodyPr>
          <a:lstStyle/>
          <a:p>
            <a:r>
              <a:rPr lang="en-US" sz="2800" dirty="0"/>
              <a:t>Matthew 28:19-20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DAF05-5556-4F7E-9A12-6EFECBAC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108" y="1828800"/>
            <a:ext cx="8503172" cy="463242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i="1" u="sng" dirty="0">
                <a:solidFill>
                  <a:schemeClr val="tx1"/>
                </a:solidFill>
              </a:rPr>
              <a:t>Go make disciples</a:t>
            </a:r>
            <a:r>
              <a:rPr lang="en-US" sz="3200" i="1" dirty="0">
                <a:solidFill>
                  <a:schemeClr val="tx1"/>
                </a:solidFill>
              </a:rPr>
              <a:t>.” </a:t>
            </a:r>
            <a:r>
              <a:rPr lang="en-US" sz="3200" b="1" i="1" dirty="0">
                <a:solidFill>
                  <a:schemeClr val="tx1"/>
                </a:solidFill>
              </a:rPr>
              <a:t>TEACH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Choice of masters (disciple). Acts 11:26, 21 (“Lord”), 23.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Choice of conduct. cf. 1 Peter 4:1-5.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Repentance Must Occur.  Acts 11:18.</a:t>
            </a:r>
          </a:p>
          <a:p>
            <a:r>
              <a:rPr lang="en-US" sz="2800" dirty="0">
                <a:solidFill>
                  <a:schemeClr val="tx1"/>
                </a:solidFill>
              </a:rPr>
              <a:t>Radical change in life because: </a:t>
            </a:r>
          </a:p>
          <a:p>
            <a:pPr lvl="1"/>
            <a:r>
              <a:rPr lang="nn-NO" sz="2400" dirty="0">
                <a:solidFill>
                  <a:schemeClr val="tx1"/>
                </a:solidFill>
              </a:rPr>
              <a:t>Die to sin. Galatians 2:20.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Choice. cf. Romans 6:16-18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E6F0E-2060-4CD6-98A5-62093687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09938"/>
            <a:ext cx="8496300" cy="481978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 TEACH </a:t>
            </a:r>
            <a:r>
              <a:rPr lang="en-US" sz="3200" b="1" dirty="0">
                <a:solidFill>
                  <a:schemeClr val="tx1"/>
                </a:solidFill>
              </a:rPr>
              <a:t>– Disciples are not made by the gospels of men: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1. </a:t>
            </a:r>
            <a:r>
              <a:rPr lang="en-US" sz="2800" u="sng" dirty="0">
                <a:solidFill>
                  <a:schemeClr val="tx1"/>
                </a:solidFill>
              </a:rPr>
              <a:t>Social gospel</a:t>
            </a:r>
            <a:r>
              <a:rPr lang="en-US" sz="2800" dirty="0">
                <a:solidFill>
                  <a:schemeClr val="tx1"/>
                </a:solidFill>
              </a:rPr>
              <a:t>: Converted to recreation and social activities.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2. </a:t>
            </a:r>
            <a:r>
              <a:rPr lang="en-US" sz="2800" u="sng" dirty="0">
                <a:solidFill>
                  <a:schemeClr val="tx1"/>
                </a:solidFill>
              </a:rPr>
              <a:t>Ecumenical gospel</a:t>
            </a:r>
            <a:r>
              <a:rPr lang="en-US" sz="2800" dirty="0">
                <a:solidFill>
                  <a:schemeClr val="tx1"/>
                </a:solidFill>
              </a:rPr>
              <a:t>: Unity in moral and doctrinal diversity is sin (Galatians 1:8-9; 2 John 9-11).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3. </a:t>
            </a:r>
            <a:r>
              <a:rPr lang="en-US" sz="2800" u="sng" dirty="0">
                <a:solidFill>
                  <a:schemeClr val="tx1"/>
                </a:solidFill>
              </a:rPr>
              <a:t>Denominational gospels</a:t>
            </a:r>
            <a:r>
              <a:rPr lang="en-US" sz="2800" dirty="0">
                <a:solidFill>
                  <a:schemeClr val="tx1"/>
                </a:solidFill>
              </a:rPr>
              <a:t>: Faith only, universalism, etc.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4. </a:t>
            </a:r>
            <a:r>
              <a:rPr lang="en-US" sz="2800" u="sng" dirty="0">
                <a:solidFill>
                  <a:schemeClr val="tx1"/>
                </a:solidFill>
              </a:rPr>
              <a:t>Latter-day gospels</a:t>
            </a:r>
            <a:r>
              <a:rPr lang="en-US" sz="2800" dirty="0">
                <a:solidFill>
                  <a:schemeClr val="tx1"/>
                </a:solidFill>
              </a:rPr>
              <a:t>: LDS, JW’s, Adventists, 	Premillennial,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B92E-006F-44DF-BFBB-5A0FCF8E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77200" cy="499457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chemeClr val="tx1"/>
                </a:solidFill>
              </a:rPr>
              <a:t>BAPTIZE</a:t>
            </a: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Water baptism is essential: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a relationship with God. Matthew 28:19; (Galatians 3:27)</a:t>
            </a:r>
          </a:p>
          <a:p>
            <a:r>
              <a:rPr lang="da-DK" sz="3200" baseline="0" dirty="0">
                <a:solidFill>
                  <a:schemeClr val="tx1"/>
                </a:solidFill>
              </a:rPr>
              <a:t>For salvation. Mark 16:16 (1 Peter 3:21)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remission of sins. Acts 2:38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cleansing. Acts 22:16; Ephesians 5:26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For new life in Christ. Romans 6:3-4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27270-B3C5-4D50-BA68-C1E7E97C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537"/>
            <a:ext cx="8382000" cy="46355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chemeClr val="tx1"/>
                </a:solidFill>
              </a:rPr>
              <a:t>TEACHING THEM …</a:t>
            </a:r>
            <a:endParaRPr lang="en-US" sz="3600" b="1" i="1" baseline="0" dirty="0">
              <a:solidFill>
                <a:schemeClr val="tx1"/>
              </a:solidFill>
            </a:endParaRPr>
          </a:p>
          <a:p>
            <a:r>
              <a:rPr lang="en-US" sz="3200" baseline="0" dirty="0">
                <a:solidFill>
                  <a:schemeClr val="tx1"/>
                </a:solidFill>
              </a:rPr>
              <a:t>Bible teaching and learning is to a new Christian what milk is to a new </a:t>
            </a: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baseline="0" dirty="0">
                <a:solidFill>
                  <a:schemeClr val="tx1"/>
                </a:solidFill>
              </a:rPr>
              <a:t>aby.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1 Peter 2:2; cf. Acts 2:41, 46; 5:12, 42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God measures spiritual strength and maturity by our interest in, our commitment to, and our growth in learning and living God’s word. 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Hebrews 5:11-12.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E44A3-524B-4991-A9AE-304BE1B7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/>
              <a:t>Are You A Disciple?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5378780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seeks</a:t>
            </a:r>
            <a:r>
              <a:rPr lang="en-US" sz="3200" dirty="0">
                <a:solidFill>
                  <a:schemeClr val="tx1"/>
                </a:solidFill>
              </a:rPr>
              <a:t> to be like Christ.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abides</a:t>
            </a:r>
            <a:r>
              <a:rPr lang="en-US" sz="3200" dirty="0">
                <a:solidFill>
                  <a:schemeClr val="tx1"/>
                </a:solidFill>
              </a:rPr>
              <a:t> in His word.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loves</a:t>
            </a:r>
            <a:r>
              <a:rPr lang="en-US" sz="3200" dirty="0">
                <a:solidFill>
                  <a:schemeClr val="tx1"/>
                </a:solidFill>
              </a:rPr>
              <a:t> the brethren.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bears</a:t>
            </a:r>
            <a:r>
              <a:rPr lang="en-US" sz="3200" dirty="0">
                <a:solidFill>
                  <a:schemeClr val="tx1"/>
                </a:solidFill>
              </a:rPr>
              <a:t> much fruit.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puts Jesus first</a:t>
            </a:r>
            <a:r>
              <a:rPr lang="en-US" sz="3200" dirty="0">
                <a:solidFill>
                  <a:schemeClr val="tx1"/>
                </a:solidFill>
              </a:rPr>
              <a:t>, no matter the cost.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enjoys the blessings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b="1" dirty="0">
                <a:solidFill>
                  <a:schemeClr val="tx1"/>
                </a:solidFill>
              </a:rPr>
              <a:t>shares in the responsibilities </a:t>
            </a:r>
            <a:r>
              <a:rPr lang="en-US" sz="3200" dirty="0">
                <a:solidFill>
                  <a:schemeClr val="tx1"/>
                </a:solidFill>
              </a:rPr>
              <a:t>of being in Christ.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C90D-F680-4363-8CE1-ECD84BCA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/>
              <a:t>“Go Make Disciples”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76400"/>
            <a:ext cx="7633742" cy="504176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chemeClr val="tx1"/>
                </a:solidFill>
              </a:rPr>
              <a:t>Context: Great Commission.</a:t>
            </a:r>
          </a:p>
          <a:p>
            <a:pPr>
              <a:buNone/>
            </a:pPr>
            <a:r>
              <a:rPr lang="en-US" sz="2600" dirty="0">
                <a:solidFill>
                  <a:schemeClr val="tx1"/>
                </a:solidFill>
              </a:rPr>
              <a:t>Matthew 28:19-20, </a:t>
            </a:r>
            <a:r>
              <a:rPr lang="en-US" sz="2600" i="1" dirty="0">
                <a:solidFill>
                  <a:schemeClr val="tx1"/>
                </a:solidFill>
              </a:rPr>
              <a:t>“Go ye therefore, and make disciples of all the nations, baptizing them into the name of the Father and of the Son and of the Holy Spirit: teaching them to observe all things whatsoever I commanded you: and lo, I am with you always, even unto the end of the world.”</a:t>
            </a:r>
          </a:p>
          <a:p>
            <a:pPr>
              <a:buNone/>
            </a:pP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Mark 16:15; Luke 24:44ff; Acts 1:6-8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“All nations 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592B3-CB71-4BC0-804F-07FA1F00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/>
              <a:t>“Go Make Disciples”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47800"/>
            <a:ext cx="7633742" cy="4999317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Responsibility of the teacher: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the message.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Know the urgency of the message.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Romans 9:1; 10:1ff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Responsibility of the taught: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the message.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know the urgency of the message.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“What must I do?”</a:t>
            </a:r>
            <a:r>
              <a:rPr lang="en-US" sz="2800" dirty="0">
                <a:solidFill>
                  <a:schemeClr val="tx1"/>
                </a:solidFill>
              </a:rPr>
              <a:t> Acts 2; 9;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A8DA5-97FA-4282-A21D-253AB5D9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/>
              <a:t>“Go Make Disciples”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47800"/>
            <a:ext cx="7633742" cy="404020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Definition: </a:t>
            </a:r>
            <a:r>
              <a:rPr lang="en-US" sz="3600" baseline="0" dirty="0">
                <a:solidFill>
                  <a:schemeClr val="tx1"/>
                </a:solidFill>
              </a:rPr>
              <a:t>“</a:t>
            </a:r>
            <a:r>
              <a:rPr lang="en-US" sz="3600" dirty="0">
                <a:solidFill>
                  <a:schemeClr val="tx1"/>
                </a:solidFill>
              </a:rPr>
              <a:t>D</a:t>
            </a:r>
            <a:r>
              <a:rPr lang="en-US" sz="3600" baseline="0" dirty="0">
                <a:solidFill>
                  <a:schemeClr val="tx1"/>
                </a:solidFill>
              </a:rPr>
              <a:t>isciple”</a:t>
            </a:r>
          </a:p>
          <a:p>
            <a:r>
              <a:rPr lang="en-US" sz="2400" i="1" baseline="0" dirty="0" err="1">
                <a:solidFill>
                  <a:schemeClr val="tx1"/>
                </a:solidFill>
              </a:rPr>
              <a:t>matheteuo</a:t>
            </a:r>
            <a:r>
              <a:rPr lang="en-US" sz="2400" i="1" baseline="0" dirty="0">
                <a:solidFill>
                  <a:schemeClr val="tx1"/>
                </a:solidFill>
              </a:rPr>
              <a:t> </a:t>
            </a:r>
            <a:r>
              <a:rPr lang="en-US" sz="2400" baseline="0" dirty="0">
                <a:solidFill>
                  <a:schemeClr val="tx1"/>
                </a:solidFill>
              </a:rPr>
              <a:t>to be a disciple or follower of another’s doctrine (Matthew 27:57); to make a disciple (Matthew 28:19; Acts 14:21); to instruct (Matthew 13:52) with the purpose of making a disciple.</a:t>
            </a:r>
          </a:p>
          <a:p>
            <a:r>
              <a:rPr lang="en-US" sz="2400" i="1" baseline="0" dirty="0" err="1">
                <a:solidFill>
                  <a:schemeClr val="tx1"/>
                </a:solidFill>
              </a:rPr>
              <a:t>matheteuo</a:t>
            </a:r>
            <a:r>
              <a:rPr lang="en-US" sz="2400" i="1" baseline="0" dirty="0">
                <a:solidFill>
                  <a:schemeClr val="tx1"/>
                </a:solidFill>
              </a:rPr>
              <a:t> </a:t>
            </a:r>
            <a:r>
              <a:rPr lang="en-US" sz="2400" baseline="0" dirty="0">
                <a:solidFill>
                  <a:schemeClr val="tx1"/>
                </a:solidFill>
              </a:rPr>
              <a:t>means not only to learn, but to become attached to one’s teacher and to become his follower in doctrine and conduct of life.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sz="2000" baseline="0" dirty="0">
                <a:solidFill>
                  <a:schemeClr val="tx1"/>
                </a:solidFill>
              </a:rPr>
              <a:t>(The Complete Word Study Dictionary)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16386-58EC-4006-8BD9-32F60C29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/>
              <a:t>“Go Make Disciples”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76400"/>
            <a:ext cx="7633742" cy="231127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chemeClr val="tx1"/>
                </a:solidFill>
              </a:rPr>
              <a:t>The Goal Of </a:t>
            </a:r>
            <a:r>
              <a:rPr lang="en-US" sz="3200" b="1" dirty="0">
                <a:solidFill>
                  <a:schemeClr val="tx1"/>
                </a:solidFill>
              </a:rPr>
              <a:t>D</a:t>
            </a:r>
            <a:r>
              <a:rPr lang="en-US" sz="3200" b="1" baseline="0" dirty="0">
                <a:solidFill>
                  <a:schemeClr val="tx1"/>
                </a:solidFill>
              </a:rPr>
              <a:t>iscipleship.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Stated by Jesus himself: to be like the teacher. Luke 6:40; cf. Romans 8:29; Galatians 4:19</a:t>
            </a:r>
            <a:endParaRPr lang="en-US" sz="3200" i="1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E2BB6-C651-4D4E-A790-31584723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Identifying Marks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0093"/>
            <a:ext cx="8382000" cy="439472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chemeClr val="tx1"/>
                </a:solidFill>
              </a:rPr>
              <a:t>What </a:t>
            </a:r>
            <a:r>
              <a:rPr lang="en-US" sz="3200" b="1" dirty="0">
                <a:solidFill>
                  <a:schemeClr val="tx1"/>
                </a:solidFill>
              </a:rPr>
              <a:t>Is A Disciple?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One who abides in the words of Jesus. John 8:31; Matthew 7:21ff;</a:t>
            </a:r>
            <a:r>
              <a:rPr lang="en-US" sz="3200" dirty="0">
                <a:solidFill>
                  <a:schemeClr val="tx1"/>
                </a:solidFill>
              </a:rPr>
              <a:t> James 1:21-25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One</a:t>
            </a:r>
            <a:r>
              <a:rPr lang="en-US" sz="3200" dirty="0">
                <a:solidFill>
                  <a:schemeClr val="tx1"/>
                </a:solidFill>
              </a:rPr>
              <a:t> who loves the brethren. John 13:34-35</a:t>
            </a:r>
          </a:p>
          <a:p>
            <a:r>
              <a:rPr lang="en-US" sz="3200" baseline="0" dirty="0">
                <a:solidFill>
                  <a:schemeClr val="tx1"/>
                </a:solidFill>
              </a:rPr>
              <a:t>One</a:t>
            </a:r>
            <a:r>
              <a:rPr lang="en-US" sz="3200" dirty="0">
                <a:solidFill>
                  <a:schemeClr val="tx1"/>
                </a:solidFill>
              </a:rPr>
              <a:t> who bears much fruit. John 15:5, 8;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Matthew 5:13-16</a:t>
            </a:r>
          </a:p>
          <a:p>
            <a:pPr algn="ctr">
              <a:buNone/>
            </a:pPr>
            <a:r>
              <a:rPr lang="en-US" sz="4400" b="1" baseline="0" dirty="0">
                <a:solidFill>
                  <a:schemeClr val="tx1"/>
                </a:solidFill>
              </a:rPr>
              <a:t>Commitment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1FA6A-B37A-4B13-9163-70C5116D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Costs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97363"/>
            <a:ext cx="8382000" cy="463203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tx1"/>
                </a:solidFill>
              </a:rPr>
              <a:t>What Is A Disciple?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Jesus must come first. Luke 14:26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Before family.</a:t>
            </a:r>
            <a:r>
              <a:rPr lang="en-US" sz="2800" baseline="0" dirty="0">
                <a:solidFill>
                  <a:schemeClr val="tx1"/>
                </a:solidFill>
              </a:rPr>
              <a:t> Matthew 10:34-37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tx1"/>
                </a:solidFill>
              </a:rPr>
              <a:t>Before self. Luke 9:23-25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Must be willing to suffer. Luke 14:27; 2 Timothy 3:12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Renounce all that we have to follow Jesus. 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Luke 14:33; cf. John</a:t>
            </a:r>
            <a:r>
              <a:rPr lang="en-US" sz="3200" dirty="0">
                <a:solidFill>
                  <a:schemeClr val="tx1"/>
                </a:solidFill>
              </a:rPr>
              <a:t> 6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baseline="0" dirty="0">
                <a:solidFill>
                  <a:schemeClr val="tx1"/>
                </a:solidFill>
              </a:rPr>
              <a:t>Sacrifice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9C893-9E76-4676-AAA3-82B17444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Rewards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845109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Future blessings. Romans 5:9; cf. Romans 6:23; 11:22</a:t>
            </a:r>
          </a:p>
          <a:p>
            <a:r>
              <a:rPr lang="en-US" sz="3200" dirty="0">
                <a:solidFill>
                  <a:schemeClr val="tx1"/>
                </a:solidFill>
              </a:rPr>
              <a:t>Present blessings.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Forgiveness. Acts 2:38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Prayer. John 9:31; 1 Peter 3:12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Peace. Phil. 4:4ff; 1 Peter 5:6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Family. Galatians 3:26ff; Romans 8:16-17</a:t>
            </a:r>
          </a:p>
          <a:p>
            <a:pPr algn="ctr">
              <a:buNone/>
            </a:pPr>
            <a:r>
              <a:rPr lang="en-US" sz="4400" b="1" dirty="0">
                <a:solidFill>
                  <a:schemeClr val="tx1"/>
                </a:solidFill>
              </a:rPr>
              <a:t>Trust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554ED-3AB2-4688-A7ED-FC753CFF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74516"/>
            <a:ext cx="8229600" cy="487646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800" i="1" dirty="0">
                <a:solidFill>
                  <a:schemeClr val="tx1"/>
                </a:solidFill>
              </a:rPr>
              <a:t>“</a:t>
            </a:r>
            <a:r>
              <a:rPr lang="en-US" sz="3800" i="1" u="sng" dirty="0">
                <a:solidFill>
                  <a:schemeClr val="tx1"/>
                </a:solidFill>
              </a:rPr>
              <a:t>Go make disciples</a:t>
            </a:r>
            <a:r>
              <a:rPr lang="en-US" sz="3800" i="1" dirty="0">
                <a:solidFill>
                  <a:schemeClr val="tx1"/>
                </a:solidFill>
              </a:rPr>
              <a:t>.” </a:t>
            </a:r>
            <a:r>
              <a:rPr lang="en-US" sz="3800" b="1" i="1" dirty="0">
                <a:solidFill>
                  <a:schemeClr val="tx1"/>
                </a:solidFill>
              </a:rPr>
              <a:t>TEACH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God calls the lost through teaching.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John 6:44-45; Romans 10:8-13, 14-17; 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Note: Acts 16:9-10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Make Disciples by Gospel Preaching.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Acts 2:14, 22, 36, 40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Preaching saves believers.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1 Corinthians 1:21; Romans 10:14-17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3324</TotalTime>
  <Words>825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Badge</vt:lpstr>
      <vt:lpstr>“Go Make Disciples”</vt:lpstr>
      <vt:lpstr>“Go Make Disciples”</vt:lpstr>
      <vt:lpstr>“Go Make Disciples”</vt:lpstr>
      <vt:lpstr>“Go Make Disciples”</vt:lpstr>
      <vt:lpstr>“Go Make Disciples”</vt:lpstr>
      <vt:lpstr>Identifying Marks Of Discipleship</vt:lpstr>
      <vt:lpstr>The Costs Of Discipleship</vt:lpstr>
      <vt:lpstr>The Rewards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Are You A Disciple?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Make Disciples (Part 1) (3)</dc:title>
  <dc:creator>Micky Galloway</dc:creator>
  <cp:lastModifiedBy>Richard Lidh</cp:lastModifiedBy>
  <cp:revision>35</cp:revision>
  <cp:lastPrinted>2020-02-09T01:45:48Z</cp:lastPrinted>
  <dcterms:created xsi:type="dcterms:W3CDTF">2014-01-11T23:02:49Z</dcterms:created>
  <dcterms:modified xsi:type="dcterms:W3CDTF">2020-02-09T01:45:52Z</dcterms:modified>
</cp:coreProperties>
</file>